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0" r:id="rId3"/>
    <p:sldId id="283" r:id="rId4"/>
    <p:sldId id="284" r:id="rId5"/>
    <p:sldId id="285" r:id="rId6"/>
    <p:sldId id="286" r:id="rId7"/>
    <p:sldId id="287" r:id="rId8"/>
    <p:sldId id="294" r:id="rId9"/>
    <p:sldId id="295" r:id="rId10"/>
    <p:sldId id="299" r:id="rId11"/>
    <p:sldId id="296" r:id="rId12"/>
    <p:sldId id="297" r:id="rId13"/>
    <p:sldId id="288" r:id="rId14"/>
    <p:sldId id="290" r:id="rId15"/>
    <p:sldId id="293" r:id="rId16"/>
    <p:sldId id="292" r:id="rId17"/>
    <p:sldId id="291" r:id="rId18"/>
    <p:sldId id="298" r:id="rId19"/>
    <p:sldId id="258" r:id="rId20"/>
    <p:sldId id="274" r:id="rId21"/>
    <p:sldId id="257" r:id="rId22"/>
    <p:sldId id="275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71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65" autoAdjust="0"/>
  </p:normalViewPr>
  <p:slideViewPr>
    <p:cSldViewPr snapToGrid="0" snapToObjects="1">
      <p:cViewPr>
        <p:scale>
          <a:sx n="90" d="100"/>
          <a:sy n="90" d="100"/>
        </p:scale>
        <p:origin x="-1376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E46A-4297-4C49-A192-6AFB8F3FABBA}" type="datetimeFigureOut">
              <a:rPr lang="en-US" smtClean="0"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FBA8-BA4D-584C-999A-401CE9F35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05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E46A-4297-4C49-A192-6AFB8F3FABBA}" type="datetimeFigureOut">
              <a:rPr lang="en-US" smtClean="0"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FBA8-BA4D-584C-999A-401CE9F35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60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E46A-4297-4C49-A192-6AFB8F3FABBA}" type="datetimeFigureOut">
              <a:rPr lang="en-US" smtClean="0"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FBA8-BA4D-584C-999A-401CE9F35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1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E46A-4297-4C49-A192-6AFB8F3FABBA}" type="datetimeFigureOut">
              <a:rPr lang="en-US" smtClean="0"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FBA8-BA4D-584C-999A-401CE9F35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74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E46A-4297-4C49-A192-6AFB8F3FABBA}" type="datetimeFigureOut">
              <a:rPr lang="en-US" smtClean="0"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FBA8-BA4D-584C-999A-401CE9F35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7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E46A-4297-4C49-A192-6AFB8F3FABBA}" type="datetimeFigureOut">
              <a:rPr lang="en-US" smtClean="0"/>
              <a:t>4/29/14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FBA8-BA4D-584C-999A-401CE9F35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4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E46A-4297-4C49-A192-6AFB8F3FABBA}" type="datetimeFigureOut">
              <a:rPr lang="en-US" smtClean="0"/>
              <a:t>4/29/14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FBA8-BA4D-584C-999A-401CE9F35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16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E46A-4297-4C49-A192-6AFB8F3FABBA}" type="datetimeFigureOut">
              <a:rPr lang="en-US" smtClean="0"/>
              <a:t>4/29/14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FBA8-BA4D-584C-999A-401CE9F35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81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E46A-4297-4C49-A192-6AFB8F3FABBA}" type="datetimeFigureOut">
              <a:rPr lang="en-US" smtClean="0"/>
              <a:t>4/29/14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FBA8-BA4D-584C-999A-401CE9F35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76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E46A-4297-4C49-A192-6AFB8F3FABBA}" type="datetimeFigureOut">
              <a:rPr lang="en-US" smtClean="0"/>
              <a:t>4/29/14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FBA8-BA4D-584C-999A-401CE9F35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0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E46A-4297-4C49-A192-6AFB8F3FABBA}" type="datetimeFigureOut">
              <a:rPr lang="en-US" smtClean="0"/>
              <a:t>4/29/14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FBA8-BA4D-584C-999A-401CE9F35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94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EE46A-4297-4C49-A192-6AFB8F3FABBA}" type="datetimeFigureOut">
              <a:rPr lang="en-US" smtClean="0"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BFBA8-BA4D-584C-999A-401CE9F35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0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31.PNG"/><Relationship Id="rId9" Type="http://schemas.openxmlformats.org/officeDocument/2006/relationships/hyperlink" Target="mailto:dianasaur@pik.com" TargetMode="External"/><Relationship Id="rId10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39.jpeg"/><Relationship Id="rId9" Type="http://schemas.openxmlformats.org/officeDocument/2006/relationships/hyperlink" Target="mailto:dianasaur@pik.com" TargetMode="External"/><Relationship Id="rId10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mailto:dianasaur@pik.com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PiK</a:t>
            </a:r>
            <a:r>
              <a:rPr lang="en-US" dirty="0" smtClean="0"/>
              <a:t> UI Draft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4/29/14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46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8" y="0"/>
            <a:ext cx="3266326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95" y="0"/>
            <a:ext cx="3266326" cy="6858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26213" y="1463247"/>
            <a:ext cx="2706629" cy="37778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015717" y="1007350"/>
            <a:ext cx="2728033" cy="4558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000000"/>
                </a:solidFill>
              </a:rPr>
              <a:t>&lt; Groups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6" name="Picture 5" descr="photo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802" y="1007350"/>
            <a:ext cx="2762544" cy="490351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362074" y="122971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+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73" y="1803095"/>
            <a:ext cx="2715325" cy="1737417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017741" y="1477898"/>
            <a:ext cx="2720793" cy="30251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MIT</a:t>
            </a:r>
            <a:endParaRPr lang="en-US" sz="16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544" y="1088661"/>
            <a:ext cx="305824" cy="30582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231648" y="79500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&lt;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0705" y="5328961"/>
            <a:ext cx="346812" cy="346812"/>
          </a:xfrm>
          <a:prstGeom prst="rect">
            <a:avLst/>
          </a:prstGeom>
        </p:spPr>
      </p:pic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013402"/>
              </p:ext>
            </p:extLst>
          </p:nvPr>
        </p:nvGraphicFramePr>
        <p:xfrm>
          <a:off x="1006401" y="5233304"/>
          <a:ext cx="2728031" cy="649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06"/>
                <a:gridCol w="542382"/>
                <a:gridCol w="591297"/>
                <a:gridCol w="471630"/>
                <a:gridCol w="577116"/>
              </a:tblGrid>
              <a:tr h="64990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Explore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Groups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Contacts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Settings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4" name="Picture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106" y="5382128"/>
            <a:ext cx="399432" cy="29957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467" y="5278703"/>
            <a:ext cx="412381" cy="417929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6052" y="5290372"/>
            <a:ext cx="428398" cy="42839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1998" y="5299022"/>
            <a:ext cx="389809" cy="389809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2644101" y="5656763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mtClean="0"/>
              <a:t>Request</a:t>
            </a:r>
            <a:endParaRPr lang="en-US" sz="900" dirty="0"/>
          </a:p>
        </p:txBody>
      </p:sp>
      <p:sp>
        <p:nvSpPr>
          <p:cNvPr id="69" name="Rectangle 68"/>
          <p:cNvSpPr/>
          <p:nvPr/>
        </p:nvSpPr>
        <p:spPr>
          <a:xfrm>
            <a:off x="1025781" y="4821057"/>
            <a:ext cx="2706629" cy="3133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Request to Join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1129082" y="3771150"/>
            <a:ext cx="666843" cy="6564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020512" y="4381170"/>
            <a:ext cx="97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Diana H.</a:t>
            </a:r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2068558" y="3759951"/>
            <a:ext cx="666843" cy="6564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980167" y="3771150"/>
            <a:ext cx="666843" cy="6564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2073964" y="4381170"/>
            <a:ext cx="76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Eric C.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1598691" y="3201958"/>
            <a:ext cx="2126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… your friends are here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12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8" y="0"/>
            <a:ext cx="3266326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95" y="0"/>
            <a:ext cx="3266326" cy="6858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26213" y="1463247"/>
            <a:ext cx="2706629" cy="37778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015717" y="1007350"/>
            <a:ext cx="2728033" cy="4558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05" y="5328961"/>
            <a:ext cx="346812" cy="34681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502036"/>
              </p:ext>
            </p:extLst>
          </p:nvPr>
        </p:nvGraphicFramePr>
        <p:xfrm>
          <a:off x="1006401" y="5233304"/>
          <a:ext cx="2728031" cy="649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06"/>
                <a:gridCol w="542382"/>
                <a:gridCol w="591297"/>
                <a:gridCol w="471630"/>
                <a:gridCol w="577116"/>
              </a:tblGrid>
              <a:tr h="64990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Explore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Groups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Contacts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Settings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106" y="5382128"/>
            <a:ext cx="399432" cy="29957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467" y="5278703"/>
            <a:ext cx="412381" cy="41792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052" y="5290372"/>
            <a:ext cx="428398" cy="42839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8" y="5299022"/>
            <a:ext cx="389809" cy="38980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644101" y="5656763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mtClean="0"/>
              <a:t>Request</a:t>
            </a:r>
            <a:endParaRPr 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2362074" y="122971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+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017741" y="1477898"/>
            <a:ext cx="2720793" cy="30251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MIT</a:t>
            </a:r>
            <a:endParaRPr lang="en-US" sz="1600" dirty="0"/>
          </a:p>
        </p:txBody>
      </p:sp>
      <p:pic>
        <p:nvPicPr>
          <p:cNvPr id="3" name="Picture 2" descr="photo 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766" y="1007350"/>
            <a:ext cx="2770942" cy="4918422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1091921" y="2012836"/>
            <a:ext cx="483150" cy="4883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583596" y="1951191"/>
            <a:ext cx="1243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Eric Chang </a:t>
            </a:r>
          </a:p>
          <a:p>
            <a:r>
              <a:rPr lang="en-US" sz="1400" dirty="0" smtClean="0"/>
              <a:t>#</a:t>
            </a:r>
            <a:r>
              <a:rPr lang="en-US" sz="1400" dirty="0" err="1" smtClean="0"/>
              <a:t>cs</a:t>
            </a:r>
            <a:r>
              <a:rPr lang="en-US" sz="1400" dirty="0" smtClean="0"/>
              <a:t> #</a:t>
            </a:r>
            <a:r>
              <a:rPr lang="en-US" sz="1400" dirty="0" err="1" smtClean="0"/>
              <a:t>microsoft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1574395" y="2628953"/>
            <a:ext cx="11738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Diana Hsieh</a:t>
            </a:r>
          </a:p>
          <a:p>
            <a:r>
              <a:rPr lang="en-US" sz="1400" dirty="0" smtClean="0"/>
              <a:t>#econ #NYC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1583596" y="3313898"/>
            <a:ext cx="1214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Wanni</a:t>
            </a:r>
            <a:r>
              <a:rPr lang="en-US" sz="1600" dirty="0" smtClean="0"/>
              <a:t> Tsai</a:t>
            </a:r>
          </a:p>
          <a:p>
            <a:r>
              <a:rPr lang="en-US" sz="1400" dirty="0" smtClean="0"/>
              <a:t>#</a:t>
            </a:r>
            <a:r>
              <a:rPr lang="en-US" sz="1400" dirty="0" err="1" smtClean="0"/>
              <a:t>mechE</a:t>
            </a:r>
            <a:r>
              <a:rPr lang="en-US" sz="1400" dirty="0" smtClean="0"/>
              <a:t> #tech</a:t>
            </a:r>
            <a:endParaRPr lang="en-US" sz="1400" dirty="0"/>
          </a:p>
        </p:txBody>
      </p:sp>
      <p:sp>
        <p:nvSpPr>
          <p:cNvPr id="39" name="Oval 38"/>
          <p:cNvSpPr/>
          <p:nvPr/>
        </p:nvSpPr>
        <p:spPr>
          <a:xfrm>
            <a:off x="1092897" y="2653611"/>
            <a:ext cx="483150" cy="4883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092897" y="3331373"/>
            <a:ext cx="483150" cy="4883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9"/>
          <a:srcRect t="-2345" r="74104" b="58201"/>
          <a:stretch/>
        </p:blipFill>
        <p:spPr>
          <a:xfrm>
            <a:off x="3407489" y="2748379"/>
            <a:ext cx="230326" cy="39360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9"/>
          <a:srcRect l="55808" t="63729"/>
          <a:stretch/>
        </p:blipFill>
        <p:spPr>
          <a:xfrm>
            <a:off x="3092143" y="2838951"/>
            <a:ext cx="253804" cy="20883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/>
          <a:srcRect t="-2345" r="74104" b="58201"/>
          <a:stretch/>
        </p:blipFill>
        <p:spPr>
          <a:xfrm>
            <a:off x="3407489" y="3426141"/>
            <a:ext cx="230326" cy="39360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9"/>
          <a:srcRect l="55808" t="63729"/>
          <a:stretch/>
        </p:blipFill>
        <p:spPr>
          <a:xfrm>
            <a:off x="3092143" y="3516713"/>
            <a:ext cx="253804" cy="20883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9"/>
          <a:srcRect t="-2345" r="74104" b="58201"/>
          <a:stretch/>
        </p:blipFill>
        <p:spPr>
          <a:xfrm>
            <a:off x="3407489" y="2111582"/>
            <a:ext cx="230326" cy="39360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9"/>
          <a:srcRect l="55808" t="63729"/>
          <a:stretch/>
        </p:blipFill>
        <p:spPr>
          <a:xfrm>
            <a:off x="3092143" y="2202154"/>
            <a:ext cx="253804" cy="208834"/>
          </a:xfrm>
          <a:prstGeom prst="rect">
            <a:avLst/>
          </a:prstGeom>
        </p:spPr>
      </p:pic>
      <p:sp>
        <p:nvSpPr>
          <p:cNvPr id="5" name="Plus 4"/>
          <p:cNvSpPr/>
          <p:nvPr/>
        </p:nvSpPr>
        <p:spPr>
          <a:xfrm>
            <a:off x="2168036" y="3991759"/>
            <a:ext cx="425812" cy="436598"/>
          </a:xfrm>
          <a:prstGeom prst="mathPlus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05250" y="1075879"/>
            <a:ext cx="632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Edit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984248" y="1076186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&lt; Back</a:t>
            </a: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28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8" y="0"/>
            <a:ext cx="3266326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95" y="0"/>
            <a:ext cx="3266326" cy="6858000"/>
          </a:xfrm>
          <a:prstGeom prst="rect">
            <a:avLst/>
          </a:prstGeom>
        </p:spPr>
      </p:pic>
      <p:pic>
        <p:nvPicPr>
          <p:cNvPr id="4" name="Picture 3" descr="photo 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27" y="996010"/>
            <a:ext cx="2762502" cy="4903442"/>
          </a:xfrm>
          <a:prstGeom prst="rect">
            <a:avLst/>
          </a:prstGeom>
        </p:spPr>
      </p:pic>
      <p:pic>
        <p:nvPicPr>
          <p:cNvPr id="31" name="Picture 30" descr="photo 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63" y="996010"/>
            <a:ext cx="2762502" cy="490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3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8" y="0"/>
            <a:ext cx="3266326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95" y="0"/>
            <a:ext cx="3266326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15717" y="1007350"/>
            <a:ext cx="2728033" cy="4558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Contacts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26213" y="1463247"/>
            <a:ext cx="2706629" cy="37778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photo 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603" y="1019679"/>
            <a:ext cx="2751731" cy="4867486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026590" y="915729"/>
            <a:ext cx="363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FFFFFF"/>
                </a:solidFill>
              </a:rPr>
              <a:t>+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076810"/>
              </p:ext>
            </p:extLst>
          </p:nvPr>
        </p:nvGraphicFramePr>
        <p:xfrm>
          <a:off x="1032025" y="1918007"/>
          <a:ext cx="2688487" cy="331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8487"/>
              </a:tblGrid>
              <a:tr h="662856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2856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2856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2856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2856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7" name="Rounded Rectangle 36"/>
          <p:cNvSpPr/>
          <p:nvPr/>
        </p:nvSpPr>
        <p:spPr>
          <a:xfrm>
            <a:off x="1283578" y="1543342"/>
            <a:ext cx="2160546" cy="29396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Search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1091921" y="2012836"/>
            <a:ext cx="483150" cy="4883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583596" y="1951191"/>
            <a:ext cx="1243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Eric Chang </a:t>
            </a:r>
          </a:p>
          <a:p>
            <a:r>
              <a:rPr lang="en-US" sz="1400" dirty="0" smtClean="0"/>
              <a:t>#</a:t>
            </a:r>
            <a:r>
              <a:rPr lang="en-US" sz="1400" dirty="0" err="1" smtClean="0"/>
              <a:t>cs</a:t>
            </a:r>
            <a:r>
              <a:rPr lang="en-US" sz="1400" dirty="0" smtClean="0"/>
              <a:t> #</a:t>
            </a:r>
            <a:r>
              <a:rPr lang="en-US" sz="1400" dirty="0" err="1" smtClean="0"/>
              <a:t>microsoft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1574395" y="2628953"/>
            <a:ext cx="11738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Diana Hsieh</a:t>
            </a:r>
          </a:p>
          <a:p>
            <a:r>
              <a:rPr lang="en-US" sz="1400" dirty="0" smtClean="0"/>
              <a:t>#econ #NYC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1583596" y="3313898"/>
            <a:ext cx="1214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Wanni</a:t>
            </a:r>
            <a:r>
              <a:rPr lang="en-US" sz="1600" dirty="0" smtClean="0"/>
              <a:t> Tsai</a:t>
            </a:r>
          </a:p>
          <a:p>
            <a:r>
              <a:rPr lang="en-US" sz="1400" dirty="0" smtClean="0"/>
              <a:t>#</a:t>
            </a:r>
            <a:r>
              <a:rPr lang="en-US" sz="1400" dirty="0" err="1" smtClean="0"/>
              <a:t>mechE</a:t>
            </a:r>
            <a:r>
              <a:rPr lang="en-US" sz="1400" dirty="0" smtClean="0"/>
              <a:t> #tech</a:t>
            </a:r>
            <a:endParaRPr lang="en-US" sz="1400" dirty="0"/>
          </a:p>
        </p:txBody>
      </p:sp>
      <p:sp>
        <p:nvSpPr>
          <p:cNvPr id="44" name="Oval 43"/>
          <p:cNvSpPr/>
          <p:nvPr/>
        </p:nvSpPr>
        <p:spPr>
          <a:xfrm>
            <a:off x="1092897" y="2653611"/>
            <a:ext cx="483150" cy="4883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092897" y="3331373"/>
            <a:ext cx="483150" cy="4883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/>
          <a:srcRect t="-2345" r="74104" b="58201"/>
          <a:stretch/>
        </p:blipFill>
        <p:spPr>
          <a:xfrm>
            <a:off x="3407489" y="2748379"/>
            <a:ext cx="230326" cy="3936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/>
          <a:srcRect l="55808" t="63729"/>
          <a:stretch/>
        </p:blipFill>
        <p:spPr>
          <a:xfrm>
            <a:off x="3092143" y="2838951"/>
            <a:ext cx="253804" cy="20883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/>
          <a:srcRect t="-2345" r="74104" b="58201"/>
          <a:stretch/>
        </p:blipFill>
        <p:spPr>
          <a:xfrm>
            <a:off x="3407489" y="3426141"/>
            <a:ext cx="230326" cy="39360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4"/>
          <a:srcRect l="55808" t="63729"/>
          <a:stretch/>
        </p:blipFill>
        <p:spPr>
          <a:xfrm>
            <a:off x="3092143" y="3516713"/>
            <a:ext cx="253804" cy="20883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4"/>
          <a:srcRect t="-2345" r="74104" b="58201"/>
          <a:stretch/>
        </p:blipFill>
        <p:spPr>
          <a:xfrm>
            <a:off x="3407489" y="2111582"/>
            <a:ext cx="230326" cy="39360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4"/>
          <a:srcRect l="55808" t="63729"/>
          <a:stretch/>
        </p:blipFill>
        <p:spPr>
          <a:xfrm>
            <a:off x="3092143" y="2202154"/>
            <a:ext cx="253804" cy="20883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705" y="5328961"/>
            <a:ext cx="346812" cy="346812"/>
          </a:xfrm>
          <a:prstGeom prst="rect">
            <a:avLst/>
          </a:prstGeom>
        </p:spPr>
      </p:pic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929428"/>
              </p:ext>
            </p:extLst>
          </p:nvPr>
        </p:nvGraphicFramePr>
        <p:xfrm>
          <a:off x="1006401" y="5233304"/>
          <a:ext cx="2728031" cy="649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06"/>
                <a:gridCol w="542382"/>
                <a:gridCol w="591297"/>
                <a:gridCol w="471630"/>
                <a:gridCol w="577116"/>
              </a:tblGrid>
              <a:tr h="64990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Explore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Groups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Contacts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Settings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5" name="Pictur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106" y="5382128"/>
            <a:ext cx="399432" cy="29957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1467" y="5278703"/>
            <a:ext cx="412381" cy="4179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6052" y="5290372"/>
            <a:ext cx="428398" cy="42839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1998" y="5299022"/>
            <a:ext cx="389809" cy="38980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644101" y="5656763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Request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649467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8" y="0"/>
            <a:ext cx="3266326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95" y="0"/>
            <a:ext cx="3266326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15717" y="1007350"/>
            <a:ext cx="2728033" cy="4558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Requests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26213" y="1463247"/>
            <a:ext cx="2706629" cy="37778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hoto 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986" y="1032008"/>
            <a:ext cx="2742246" cy="48674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705" y="5328961"/>
            <a:ext cx="346812" cy="346812"/>
          </a:xfrm>
          <a:prstGeom prst="rect">
            <a:avLst/>
          </a:prstGeom>
        </p:spPr>
      </p:pic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929428"/>
              </p:ext>
            </p:extLst>
          </p:nvPr>
        </p:nvGraphicFramePr>
        <p:xfrm>
          <a:off x="1006401" y="5233304"/>
          <a:ext cx="2728031" cy="649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06"/>
                <a:gridCol w="542382"/>
                <a:gridCol w="591297"/>
                <a:gridCol w="471630"/>
                <a:gridCol w="577116"/>
              </a:tblGrid>
              <a:tr h="64990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Explore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Groups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Contacts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Settings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106" y="5382128"/>
            <a:ext cx="399432" cy="29957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1467" y="5278703"/>
            <a:ext cx="412381" cy="41792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052" y="5290372"/>
            <a:ext cx="428398" cy="42839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1998" y="5299022"/>
            <a:ext cx="389809" cy="38980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644101" y="5656763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Request</a:t>
            </a:r>
            <a:endParaRPr lang="en-US" sz="9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43220"/>
              </p:ext>
            </p:extLst>
          </p:nvPr>
        </p:nvGraphicFramePr>
        <p:xfrm>
          <a:off x="1015715" y="1486483"/>
          <a:ext cx="2728034" cy="1085357"/>
        </p:xfrm>
        <a:graphic>
          <a:graphicData uri="http://schemas.openxmlformats.org/drawingml/2006/table">
            <a:tbl>
              <a:tblPr firstRow="1" bandRow="1">
                <a:effectLst/>
                <a:tableStyleId>{3C2FFA5D-87B4-456A-9821-1D502468CF0F}</a:tableStyleId>
              </a:tblPr>
              <a:tblGrid>
                <a:gridCol w="1364017"/>
                <a:gridCol w="1364017"/>
              </a:tblGrid>
              <a:tr h="35383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Group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Requester</a:t>
                      </a:r>
                      <a:endParaRPr lang="en-US" sz="1600" b="1" dirty="0"/>
                    </a:p>
                  </a:txBody>
                  <a:tcPr/>
                </a:tc>
              </a:tr>
              <a:tr h="345600">
                <a:tc>
                  <a:txBody>
                    <a:bodyPr/>
                    <a:lstStyle/>
                    <a:p>
                      <a:r>
                        <a:rPr lang="en-US" dirty="0" smtClean="0"/>
                        <a:t>P&amp;G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Hello Kitty</a:t>
                      </a:r>
                      <a:endParaRPr lang="en-US" dirty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dirty="0" smtClean="0"/>
                        <a:t>Caltech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Beaver 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944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8" y="0"/>
            <a:ext cx="3266326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95" y="0"/>
            <a:ext cx="3266326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15717" y="1007350"/>
            <a:ext cx="2728033" cy="4558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Request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26213" y="1463247"/>
            <a:ext cx="2706629" cy="37778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05" y="5328961"/>
            <a:ext cx="346812" cy="346812"/>
          </a:xfrm>
          <a:prstGeom prst="rect">
            <a:avLst/>
          </a:prstGeom>
        </p:spPr>
      </p:pic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890023"/>
              </p:ext>
            </p:extLst>
          </p:nvPr>
        </p:nvGraphicFramePr>
        <p:xfrm>
          <a:off x="1006401" y="5233304"/>
          <a:ext cx="2728031" cy="649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06"/>
                <a:gridCol w="542382"/>
                <a:gridCol w="591297"/>
                <a:gridCol w="471630"/>
                <a:gridCol w="577116"/>
              </a:tblGrid>
              <a:tr h="64990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Explore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Groups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Contacts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Settings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106" y="5382128"/>
            <a:ext cx="399432" cy="29957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467" y="5278703"/>
            <a:ext cx="412381" cy="41792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052" y="5290372"/>
            <a:ext cx="428398" cy="42839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8" y="5299022"/>
            <a:ext cx="389809" cy="38980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644101" y="5656763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Request</a:t>
            </a:r>
            <a:endParaRPr lang="en-US" sz="900" dirty="0"/>
          </a:p>
        </p:txBody>
      </p:sp>
      <p:pic>
        <p:nvPicPr>
          <p:cNvPr id="3" name="Picture 2" descr="photo 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438" y="1007350"/>
            <a:ext cx="2723922" cy="4834962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075938" y="1719360"/>
            <a:ext cx="656060" cy="64587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26213" y="2365234"/>
            <a:ext cx="2688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Tim Beaver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19636" y="2973312"/>
            <a:ext cx="205481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MIT</a:t>
            </a:r>
          </a:p>
          <a:p>
            <a:endParaRPr lang="en-US" sz="1100" dirty="0" smtClean="0"/>
          </a:p>
          <a:p>
            <a:r>
              <a:rPr lang="en-US" sz="1400" dirty="0" smtClean="0"/>
              <a:t>Morgan Stanley</a:t>
            </a:r>
            <a:br>
              <a:rPr lang="en-US" sz="1400" dirty="0" smtClean="0"/>
            </a:br>
            <a:r>
              <a:rPr lang="en-US" sz="1400" dirty="0" smtClean="0"/>
              <a:t>Investment Banker</a:t>
            </a:r>
          </a:p>
          <a:p>
            <a:endParaRPr lang="en-US" sz="1000" dirty="0"/>
          </a:p>
          <a:p>
            <a:r>
              <a:rPr lang="en-US" sz="1400" dirty="0">
                <a:hlinkClick r:id="rId9"/>
              </a:rPr>
              <a:t>d</a:t>
            </a:r>
            <a:r>
              <a:rPr lang="en-US" sz="1400" dirty="0" smtClean="0">
                <a:hlinkClick r:id="rId9"/>
              </a:rPr>
              <a:t>ianasaur@pik.com</a:t>
            </a:r>
            <a:endParaRPr lang="en-US" sz="1400" dirty="0"/>
          </a:p>
          <a:p>
            <a:endParaRPr lang="en-US" sz="1100" dirty="0"/>
          </a:p>
          <a:p>
            <a:r>
              <a:rPr lang="en-US" sz="1400" dirty="0" smtClean="0"/>
              <a:t>407-490-9048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5047" y="3054195"/>
            <a:ext cx="271984" cy="2549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2484" y="3472245"/>
            <a:ext cx="229460" cy="2294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927" y="3940159"/>
            <a:ext cx="235291" cy="2352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3964" y="4379263"/>
            <a:ext cx="206574" cy="2065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22692" y="4752000"/>
            <a:ext cx="423360" cy="423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8297" y="4763992"/>
            <a:ext cx="376807" cy="37680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84248" y="1076186"/>
            <a:ext cx="719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&lt; Back</a:t>
            </a: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139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8" y="0"/>
            <a:ext cx="3266326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95" y="0"/>
            <a:ext cx="3266326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15717" y="1007350"/>
            <a:ext cx="2728033" cy="4558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Settings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26213" y="1463247"/>
            <a:ext cx="2706629" cy="37778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photo 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087" y="1007350"/>
            <a:ext cx="2756137" cy="48921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705" y="5328961"/>
            <a:ext cx="346812" cy="346812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929428"/>
              </p:ext>
            </p:extLst>
          </p:nvPr>
        </p:nvGraphicFramePr>
        <p:xfrm>
          <a:off x="1006401" y="5233304"/>
          <a:ext cx="2728031" cy="649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06"/>
                <a:gridCol w="542382"/>
                <a:gridCol w="591297"/>
                <a:gridCol w="471630"/>
                <a:gridCol w="577116"/>
              </a:tblGrid>
              <a:tr h="64990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Explore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Groups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Contacts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Settings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106" y="5382128"/>
            <a:ext cx="399432" cy="2995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1467" y="5278703"/>
            <a:ext cx="412381" cy="4179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052" y="5290372"/>
            <a:ext cx="428398" cy="42839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1998" y="5299022"/>
            <a:ext cx="389809" cy="38980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44101" y="5656763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Request</a:t>
            </a:r>
            <a:endParaRPr lang="en-US" sz="900" dirty="0"/>
          </a:p>
        </p:txBody>
      </p:sp>
      <p:sp>
        <p:nvSpPr>
          <p:cNvPr id="4" name="TextBox 3"/>
          <p:cNvSpPr txBox="1"/>
          <p:nvPr/>
        </p:nvSpPr>
        <p:spPr>
          <a:xfrm>
            <a:off x="1006401" y="1552224"/>
            <a:ext cx="115015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My Profile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14588" y="1996242"/>
            <a:ext cx="941283" cy="369332"/>
          </a:xfrm>
          <a:prstGeom prst="rect">
            <a:avLst/>
          </a:prstGeom>
          <a:solidFill>
            <a:srgbClr val="4F81BD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14589" y="2442067"/>
            <a:ext cx="606942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Sync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06401" y="3539915"/>
            <a:ext cx="94947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Privacy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012102" y="4815616"/>
            <a:ext cx="1104163" cy="369332"/>
          </a:xfrm>
          <a:prstGeom prst="rect">
            <a:avLst/>
          </a:prstGeom>
          <a:solidFill>
            <a:srgbClr val="4F81BD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About </a:t>
            </a:r>
            <a:r>
              <a:rPr lang="en-US" dirty="0" err="1" smtClean="0"/>
              <a:t>PiK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181467" y="1552224"/>
            <a:ext cx="156228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Foo             &gt;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621530" y="3084694"/>
            <a:ext cx="211131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628683" y="2658622"/>
            <a:ext cx="210415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Phonebook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121807" y="2658622"/>
            <a:ext cx="62316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121807" y="3092571"/>
            <a:ext cx="623163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609402" y="4385827"/>
            <a:ext cx="211131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Personal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616555" y="3959755"/>
            <a:ext cx="210415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109679" y="3959755"/>
            <a:ext cx="62316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109679" y="4393704"/>
            <a:ext cx="623163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16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8" y="0"/>
            <a:ext cx="3266326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95" y="0"/>
            <a:ext cx="3266326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15717" y="1007350"/>
            <a:ext cx="2728033" cy="4558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Profile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26213" y="1463247"/>
            <a:ext cx="2706629" cy="37778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05" y="5328961"/>
            <a:ext cx="346812" cy="346812"/>
          </a:xfrm>
          <a:prstGeom prst="rect">
            <a:avLst/>
          </a:prstGeom>
        </p:spPr>
      </p:pic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929428"/>
              </p:ext>
            </p:extLst>
          </p:nvPr>
        </p:nvGraphicFramePr>
        <p:xfrm>
          <a:off x="1006401" y="5233304"/>
          <a:ext cx="2728031" cy="649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06"/>
                <a:gridCol w="542382"/>
                <a:gridCol w="591297"/>
                <a:gridCol w="471630"/>
                <a:gridCol w="577116"/>
              </a:tblGrid>
              <a:tr h="64990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Explore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Groups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Contacts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Settings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106" y="5382128"/>
            <a:ext cx="399432" cy="29957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467" y="5278703"/>
            <a:ext cx="412381" cy="41792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052" y="5290372"/>
            <a:ext cx="428398" cy="42839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8" y="5299022"/>
            <a:ext cx="389809" cy="38980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644101" y="5656763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Request</a:t>
            </a:r>
            <a:endParaRPr lang="en-US" sz="900" dirty="0"/>
          </a:p>
        </p:txBody>
      </p:sp>
      <p:pic>
        <p:nvPicPr>
          <p:cNvPr id="39" name="Picture 38" descr="image (1)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99" y="1033852"/>
            <a:ext cx="2732034" cy="484936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2075938" y="1719360"/>
            <a:ext cx="656060" cy="64587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26213" y="2365234"/>
            <a:ext cx="2688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Tim Beaver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619636" y="2973312"/>
            <a:ext cx="205481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MIT</a:t>
            </a:r>
          </a:p>
          <a:p>
            <a:endParaRPr lang="en-US" sz="1100" dirty="0" smtClean="0"/>
          </a:p>
          <a:p>
            <a:r>
              <a:rPr lang="en-US" sz="1400" dirty="0" smtClean="0"/>
              <a:t>Morgan Stanley</a:t>
            </a:r>
            <a:br>
              <a:rPr lang="en-US" sz="1400" dirty="0" smtClean="0"/>
            </a:br>
            <a:r>
              <a:rPr lang="en-US" sz="1400" dirty="0" smtClean="0"/>
              <a:t>Investment Banker</a:t>
            </a:r>
          </a:p>
          <a:p>
            <a:endParaRPr lang="en-US" sz="1000" dirty="0"/>
          </a:p>
          <a:p>
            <a:r>
              <a:rPr lang="en-US" sz="1400" dirty="0">
                <a:hlinkClick r:id="rId9"/>
              </a:rPr>
              <a:t>d</a:t>
            </a:r>
            <a:r>
              <a:rPr lang="en-US" sz="1400" dirty="0" smtClean="0">
                <a:hlinkClick r:id="rId9"/>
              </a:rPr>
              <a:t>ianasaur@pik.com</a:t>
            </a:r>
            <a:endParaRPr lang="en-US" sz="1400" dirty="0"/>
          </a:p>
          <a:p>
            <a:endParaRPr lang="en-US" sz="1100" dirty="0"/>
          </a:p>
          <a:p>
            <a:r>
              <a:rPr lang="en-US" sz="1400" dirty="0" smtClean="0"/>
              <a:t>407-490-9048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5047" y="3054195"/>
            <a:ext cx="271984" cy="25498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2484" y="3472245"/>
            <a:ext cx="229460" cy="22946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8927" y="3940159"/>
            <a:ext cx="235291" cy="23529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3964" y="4379263"/>
            <a:ext cx="206574" cy="2065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4248" y="1076186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&lt; Settings</a:t>
            </a: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650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Junk Yard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19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95" y="0"/>
            <a:ext cx="326632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18054" y="1007349"/>
            <a:ext cx="2706629" cy="48482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53224" y="4016841"/>
            <a:ext cx="1353314" cy="4129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 smtClean="0"/>
              <a:t>Submit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03456" y="5456693"/>
            <a:ext cx="998629" cy="3989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Back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334293"/>
              </p:ext>
            </p:extLst>
          </p:nvPr>
        </p:nvGraphicFramePr>
        <p:xfrm>
          <a:off x="6471366" y="2452667"/>
          <a:ext cx="1335172" cy="51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172"/>
              </a:tblGrid>
              <a:tr h="512304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Sign</a:t>
                      </a:r>
                      <a:r>
                        <a:rPr lang="en-US" sz="1900" baseline="0" dirty="0" smtClean="0"/>
                        <a:t> Up</a:t>
                      </a:r>
                      <a:endParaRPr lang="en-US" sz="1900" dirty="0"/>
                    </a:p>
                  </a:txBody>
                  <a:tcPr anchor="ctr">
                    <a:solidFill>
                      <a:srgbClr val="1F497D"/>
                    </a:solidFill>
                  </a:tcPr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68" y="0"/>
            <a:ext cx="3266326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88925" y="1007349"/>
            <a:ext cx="2706629" cy="484828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994063"/>
              </p:ext>
            </p:extLst>
          </p:nvPr>
        </p:nvGraphicFramePr>
        <p:xfrm>
          <a:off x="1107067" y="2452667"/>
          <a:ext cx="1335172" cy="51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172"/>
              </a:tblGrid>
              <a:tr h="512304"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Log In</a:t>
                      </a:r>
                      <a:endParaRPr lang="en-US" sz="19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532820" y="3124233"/>
            <a:ext cx="2262734" cy="4233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Phone Number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32820" y="3547612"/>
            <a:ext cx="2262734" cy="4233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442239" y="4014245"/>
            <a:ext cx="1353314" cy="4129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 smtClean="0"/>
              <a:t>Submit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88927" y="5456693"/>
            <a:ext cx="998629" cy="3989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Back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74328" y="4910905"/>
            <a:ext cx="1995769" cy="4233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Facebook Log In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543804" y="3547612"/>
            <a:ext cx="2262734" cy="4233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Phone Number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43804" y="3124233"/>
            <a:ext cx="1126676" cy="4233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679862" y="3124233"/>
            <a:ext cx="1126676" cy="4233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47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8" y="0"/>
            <a:ext cx="326632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432" y="1799366"/>
            <a:ext cx="2133147" cy="22342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6474" y="3634671"/>
            <a:ext cx="2514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Leverage stronger networks  </a:t>
            </a:r>
            <a:endParaRPr lang="en-US" sz="16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19962"/>
              </p:ext>
            </p:extLst>
          </p:nvPr>
        </p:nvGraphicFramePr>
        <p:xfrm>
          <a:off x="1042257" y="5343327"/>
          <a:ext cx="2670344" cy="51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172"/>
                <a:gridCol w="1335172"/>
              </a:tblGrid>
              <a:tr h="512304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Log In</a:t>
                      </a:r>
                      <a:endParaRPr lang="en-US" sz="19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Sign</a:t>
                      </a:r>
                      <a:r>
                        <a:rPr lang="en-US" sz="1900" baseline="0" dirty="0" smtClean="0"/>
                        <a:t> Up</a:t>
                      </a:r>
                      <a:endParaRPr lang="en-US" sz="1900" dirty="0"/>
                    </a:p>
                  </a:txBody>
                  <a:tcPr anchor="ctr">
                    <a:solidFill>
                      <a:srgbClr val="1F497D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868580" y="4861553"/>
            <a:ext cx="100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O O O O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 flipH="1">
            <a:off x="1985365" y="4978354"/>
            <a:ext cx="175191" cy="1751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95" y="0"/>
            <a:ext cx="3266326" cy="6858000"/>
          </a:xfrm>
          <a:prstGeom prst="rect">
            <a:avLst/>
          </a:prstGeom>
        </p:spPr>
      </p:pic>
      <p:pic>
        <p:nvPicPr>
          <p:cNvPr id="15" name="Picture 14" descr="phot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18" y="1043297"/>
            <a:ext cx="2704784" cy="480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34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44" y="0"/>
            <a:ext cx="326632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46203" y="1007349"/>
            <a:ext cx="2706629" cy="48482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81373" y="4016841"/>
            <a:ext cx="1353314" cy="4129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 smtClean="0"/>
              <a:t>Submit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31605" y="5456693"/>
            <a:ext cx="998629" cy="3989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Back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678447"/>
              </p:ext>
            </p:extLst>
          </p:nvPr>
        </p:nvGraphicFramePr>
        <p:xfrm>
          <a:off x="2499515" y="2452667"/>
          <a:ext cx="1335172" cy="51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172"/>
              </a:tblGrid>
              <a:tr h="512304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Sign</a:t>
                      </a:r>
                      <a:r>
                        <a:rPr lang="en-US" sz="1900" baseline="0" dirty="0" smtClean="0"/>
                        <a:t> Up</a:t>
                      </a:r>
                      <a:endParaRPr lang="en-US" sz="1900" dirty="0"/>
                    </a:p>
                  </a:txBody>
                  <a:tcPr anchor="ctr">
                    <a:solidFill>
                      <a:srgbClr val="1F497D"/>
                    </a:solidFill>
                  </a:tcPr>
                </a:tc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1571953" y="3547612"/>
            <a:ext cx="2262734" cy="4233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Phone Number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953" y="3124233"/>
            <a:ext cx="1126676" cy="4233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708011" y="3124233"/>
            <a:ext cx="1126676" cy="4233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China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255" y="0"/>
            <a:ext cx="3266326" cy="6858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191014" y="1007349"/>
            <a:ext cx="2706629" cy="48482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526184" y="4016841"/>
            <a:ext cx="1353314" cy="4129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176416" y="5456693"/>
            <a:ext cx="998629" cy="3989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Back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766443"/>
              </p:ext>
            </p:extLst>
          </p:nvPr>
        </p:nvGraphicFramePr>
        <p:xfrm>
          <a:off x="5209154" y="1007349"/>
          <a:ext cx="2670344" cy="51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0344"/>
              </a:tblGrid>
              <a:tr h="512304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Verification</a:t>
                      </a:r>
                      <a:endParaRPr lang="en-US" sz="1900" dirty="0"/>
                    </a:p>
                  </a:txBody>
                  <a:tcPr anchor="ctr">
                    <a:solidFill>
                      <a:srgbClr val="1F497D"/>
                    </a:solidFill>
                  </a:tcPr>
                </a:tc>
              </a:tr>
            </a:tbl>
          </a:graphicData>
        </a:graphic>
      </p:graphicFrame>
      <p:sp>
        <p:nvSpPr>
          <p:cNvPr id="27" name="Rectangle 26"/>
          <p:cNvSpPr/>
          <p:nvPr/>
        </p:nvSpPr>
        <p:spPr>
          <a:xfrm>
            <a:off x="5616764" y="3547612"/>
            <a:ext cx="2262734" cy="4233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x</a:t>
            </a:r>
            <a:r>
              <a:rPr lang="en-US" dirty="0" smtClean="0"/>
              <a:t>xx-xxx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616764" y="3124233"/>
            <a:ext cx="2262734" cy="4233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Enter the SSM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240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8" y="0"/>
            <a:ext cx="326632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432" y="1799366"/>
            <a:ext cx="2133147" cy="22342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6474" y="3634671"/>
            <a:ext cx="2514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Leverage stronger networks  </a:t>
            </a:r>
            <a:endParaRPr lang="en-US" sz="16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044351"/>
              </p:ext>
            </p:extLst>
          </p:nvPr>
        </p:nvGraphicFramePr>
        <p:xfrm>
          <a:off x="1042257" y="5343327"/>
          <a:ext cx="2670344" cy="51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172"/>
                <a:gridCol w="1335172"/>
              </a:tblGrid>
              <a:tr h="512304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Log In</a:t>
                      </a:r>
                      <a:endParaRPr lang="en-US" sz="19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Sign</a:t>
                      </a:r>
                      <a:r>
                        <a:rPr lang="en-US" sz="1900" baseline="0" dirty="0" smtClean="0"/>
                        <a:t> Up</a:t>
                      </a:r>
                      <a:endParaRPr lang="en-US" sz="1900" dirty="0"/>
                    </a:p>
                  </a:txBody>
                  <a:tcPr anchor="ctr">
                    <a:solidFill>
                      <a:srgbClr val="1F497D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868580" y="4861553"/>
            <a:ext cx="100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O O O O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 flipH="1">
            <a:off x="1985365" y="4978354"/>
            <a:ext cx="175191" cy="1751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95" y="0"/>
            <a:ext cx="3266326" cy="68580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5118054" y="1007349"/>
            <a:ext cx="2706629" cy="484828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33004"/>
              </p:ext>
            </p:extLst>
          </p:nvPr>
        </p:nvGraphicFramePr>
        <p:xfrm>
          <a:off x="5136194" y="2452667"/>
          <a:ext cx="1335172" cy="51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172"/>
              </a:tblGrid>
              <a:tr h="512304"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Log In</a:t>
                      </a:r>
                      <a:endParaRPr lang="en-US" sz="19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5561947" y="3124233"/>
            <a:ext cx="2262734" cy="4233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Email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61947" y="3547612"/>
            <a:ext cx="2262734" cy="4233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471366" y="4014245"/>
            <a:ext cx="1353314" cy="4129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 smtClean="0"/>
              <a:t>Submit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118054" y="5456693"/>
            <a:ext cx="998629" cy="3989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Back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143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02" y="0"/>
            <a:ext cx="326632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5561" y="1007349"/>
            <a:ext cx="2706629" cy="48482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18874" y="4617322"/>
            <a:ext cx="1353314" cy="4129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 smtClean="0"/>
              <a:t>Submit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62066"/>
              </p:ext>
            </p:extLst>
          </p:nvPr>
        </p:nvGraphicFramePr>
        <p:xfrm>
          <a:off x="1183701" y="1007349"/>
          <a:ext cx="2670344" cy="51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0344"/>
              </a:tblGrid>
              <a:tr h="512304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Setting Password</a:t>
                      </a:r>
                      <a:endParaRPr lang="en-US" sz="1900" dirty="0"/>
                    </a:p>
                  </a:txBody>
                  <a:tcPr anchor="ctr">
                    <a:solidFill>
                      <a:srgbClr val="1F497D"/>
                    </a:solidFill>
                  </a:tcPr>
                </a:tc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1591311" y="3547612"/>
            <a:ext cx="2262734" cy="4233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Re-enter Password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591311" y="3124233"/>
            <a:ext cx="2262734" cy="4233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Enter Password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91313" y="3970991"/>
            <a:ext cx="229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By tapping submit to create an account, I agree to the terms of service and privacy policy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65561" y="5456693"/>
            <a:ext cx="998629" cy="3989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Back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86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68" y="0"/>
            <a:ext cx="3266326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88925" y="1007350"/>
            <a:ext cx="2706629" cy="4558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Explore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42219" y="135773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+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056" y="0"/>
            <a:ext cx="3266326" cy="68580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303504" y="1014603"/>
            <a:ext cx="2706629" cy="5547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06298" y="1093915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&lt;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710" y="2569365"/>
            <a:ext cx="2715325" cy="173741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306298" y="5323731"/>
            <a:ext cx="2706629" cy="5547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View Connections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30564" y="4394375"/>
            <a:ext cx="2452511" cy="8467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297601" y="4394375"/>
            <a:ext cx="74570" cy="84675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949552" y="4394375"/>
            <a:ext cx="74570" cy="84675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299819" y="1075129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MIT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18102" y="1605918"/>
            <a:ext cx="2689237" cy="93435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This is a closed group for MIT alums, students, and faculty.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791829" y="3976896"/>
            <a:ext cx="2282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#</a:t>
            </a:r>
            <a:r>
              <a:rPr lang="en-US" sz="1600" dirty="0">
                <a:solidFill>
                  <a:schemeClr val="bg1"/>
                </a:solidFill>
              </a:rPr>
              <a:t>t</a:t>
            </a:r>
            <a:r>
              <a:rPr lang="en-US" sz="1600" dirty="0" smtClean="0">
                <a:solidFill>
                  <a:schemeClr val="bg1"/>
                </a:solidFill>
              </a:rPr>
              <a:t>ech #research #science 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91831" y="4394375"/>
            <a:ext cx="2282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April 20</a:t>
            </a:r>
            <a:r>
              <a:rPr lang="en-US" sz="1400" baseline="30000" dirty="0" smtClean="0">
                <a:solidFill>
                  <a:schemeClr val="bg1"/>
                </a:solidFill>
              </a:rPr>
              <a:t>th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MIT 100k Accelerator Pitch 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760" y="4626202"/>
            <a:ext cx="367549" cy="3675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897707" y="4993751"/>
            <a:ext cx="1985366" cy="24738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RSVP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943" y="1062935"/>
            <a:ext cx="459570" cy="459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417" y="5328961"/>
            <a:ext cx="346812" cy="346812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586634"/>
              </p:ext>
            </p:extLst>
          </p:nvPr>
        </p:nvGraphicFramePr>
        <p:xfrm>
          <a:off x="1078431" y="5249586"/>
          <a:ext cx="2728031" cy="649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06"/>
                <a:gridCol w="542382"/>
                <a:gridCol w="591297"/>
                <a:gridCol w="471630"/>
                <a:gridCol w="577116"/>
              </a:tblGrid>
              <a:tr h="64990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Explore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Groups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Contacts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Apps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Settings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818" y="5382128"/>
            <a:ext cx="399432" cy="2995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4179" y="5278703"/>
            <a:ext cx="412381" cy="4179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8764" y="5290372"/>
            <a:ext cx="428398" cy="4283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2106" y="5250658"/>
            <a:ext cx="482306" cy="48230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088925" y="1463247"/>
            <a:ext cx="2706629" cy="37778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078431" y="1463247"/>
            <a:ext cx="1368312" cy="4233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Popular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456124" y="1463247"/>
            <a:ext cx="1339429" cy="4233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6030" y="1987123"/>
            <a:ext cx="428398" cy="4283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2"/>
          <a:srcRect l="31668" t="26126" r="31423" b="26280"/>
          <a:stretch/>
        </p:blipFill>
        <p:spPr>
          <a:xfrm>
            <a:off x="2586346" y="1910278"/>
            <a:ext cx="396880" cy="53174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59186" y="1905143"/>
            <a:ext cx="623336" cy="54439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3818" y="1921618"/>
            <a:ext cx="493903" cy="49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92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68" y="0"/>
            <a:ext cx="3266326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88925" y="1007349"/>
            <a:ext cx="2706629" cy="5547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Connections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07069" y="1014603"/>
            <a:ext cx="363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FFFFFF"/>
                </a:solidFill>
              </a:rPr>
              <a:t>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42219" y="135773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+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056" y="0"/>
            <a:ext cx="3266326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303504" y="1014603"/>
            <a:ext cx="2706629" cy="5547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06298" y="1093915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&lt;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06298" y="5323731"/>
            <a:ext cx="2706629" cy="5547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View Connections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430564" y="4394375"/>
            <a:ext cx="2452511" cy="84675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297601" y="4394375"/>
            <a:ext cx="74570" cy="84675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949552" y="4394375"/>
            <a:ext cx="74570" cy="8467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299819" y="1075129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MIT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91829" y="3976896"/>
            <a:ext cx="2282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#</a:t>
            </a:r>
            <a:r>
              <a:rPr lang="en-US" sz="1600" dirty="0">
                <a:solidFill>
                  <a:schemeClr val="bg1"/>
                </a:solidFill>
              </a:rPr>
              <a:t>t</a:t>
            </a:r>
            <a:r>
              <a:rPr lang="en-US" sz="1600" dirty="0" smtClean="0">
                <a:solidFill>
                  <a:schemeClr val="bg1"/>
                </a:solidFill>
              </a:rPr>
              <a:t>ech #research #science 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91831" y="4394375"/>
            <a:ext cx="2282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What bio class should an engineer take?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430564" y="4979956"/>
            <a:ext cx="1211657" cy="24738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7.012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564" y="4461761"/>
            <a:ext cx="455835" cy="45583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642220" y="4979956"/>
            <a:ext cx="1240854" cy="24738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7.013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430564" y="4979956"/>
            <a:ext cx="1109469" cy="24738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7.012</a:t>
            </a:r>
            <a:endParaRPr lang="en-US" dirty="0"/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105539"/>
              </p:ext>
            </p:extLst>
          </p:nvPr>
        </p:nvGraphicFramePr>
        <p:xfrm>
          <a:off x="1092470" y="2195957"/>
          <a:ext cx="2688487" cy="3682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8487"/>
              </a:tblGrid>
              <a:tr h="73650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50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50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50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50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5" name="Rectangle 44"/>
          <p:cNvSpPr/>
          <p:nvPr/>
        </p:nvSpPr>
        <p:spPr>
          <a:xfrm>
            <a:off x="1088927" y="1598574"/>
            <a:ext cx="2689237" cy="510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1364057" y="1691531"/>
            <a:ext cx="2160546" cy="29396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Search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197060" y="2260425"/>
            <a:ext cx="598530" cy="5985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197060" y="2996794"/>
            <a:ext cx="598530" cy="5985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197060" y="3747763"/>
            <a:ext cx="598530" cy="5985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53982" y="2260424"/>
            <a:ext cx="14029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Eric Chang </a:t>
            </a:r>
          </a:p>
          <a:p>
            <a:r>
              <a:rPr lang="en-US" sz="1600" dirty="0" smtClean="0"/>
              <a:t>#</a:t>
            </a:r>
            <a:r>
              <a:rPr lang="en-US" sz="1600" dirty="0" err="1" smtClean="0"/>
              <a:t>cs</a:t>
            </a:r>
            <a:r>
              <a:rPr lang="en-US" sz="1600" dirty="0" smtClean="0"/>
              <a:t> #</a:t>
            </a:r>
            <a:r>
              <a:rPr lang="en-US" sz="1600" dirty="0" err="1" smtClean="0"/>
              <a:t>microsoft</a:t>
            </a:r>
            <a:endParaRPr lang="en-US" sz="1600" dirty="0"/>
          </a:p>
        </p:txBody>
      </p:sp>
      <p:sp>
        <p:nvSpPr>
          <p:cNvPr id="7" name="5-Point Star 6"/>
          <p:cNvSpPr/>
          <p:nvPr/>
        </p:nvSpPr>
        <p:spPr>
          <a:xfrm>
            <a:off x="3419964" y="2452677"/>
            <a:ext cx="267673" cy="254255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884694" y="2979810"/>
            <a:ext cx="12974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Diana Hsieh</a:t>
            </a:r>
          </a:p>
          <a:p>
            <a:r>
              <a:rPr lang="en-US" sz="1600" dirty="0" smtClean="0"/>
              <a:t>#econ #NYC</a:t>
            </a:r>
            <a:endParaRPr 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1884694" y="3730780"/>
            <a:ext cx="13615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Wanni</a:t>
            </a:r>
            <a:r>
              <a:rPr lang="en-US" dirty="0" smtClean="0"/>
              <a:t> Tsai</a:t>
            </a:r>
          </a:p>
          <a:p>
            <a:r>
              <a:rPr lang="en-US" sz="1600" dirty="0" smtClean="0"/>
              <a:t>#</a:t>
            </a:r>
            <a:r>
              <a:rPr lang="en-US" sz="1600" dirty="0" err="1" smtClean="0"/>
              <a:t>mechE</a:t>
            </a:r>
            <a:r>
              <a:rPr lang="en-US" sz="1600" dirty="0" smtClean="0"/>
              <a:t> #tech</a:t>
            </a:r>
            <a:endParaRPr lang="en-US" sz="16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710" y="2569365"/>
            <a:ext cx="2715325" cy="1737417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5318102" y="1605918"/>
            <a:ext cx="2689237" cy="93435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This is a closed group for MIT alums, students, and faculty.</a:t>
            </a:r>
            <a:endParaRPr lang="en-US" sz="16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943" y="1062935"/>
            <a:ext cx="459570" cy="45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83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68" y="0"/>
            <a:ext cx="3266326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88925" y="1007349"/>
            <a:ext cx="2706629" cy="55477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Diana Hsieh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42219" y="135773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+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056" y="0"/>
            <a:ext cx="3266326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303504" y="1014603"/>
            <a:ext cx="2706629" cy="5547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06298" y="1093915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&lt;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710" y="2540271"/>
            <a:ext cx="2715325" cy="176651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306298" y="5483303"/>
            <a:ext cx="2706629" cy="3951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Request to join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99819" y="1075129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MIT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31221" y="4007876"/>
            <a:ext cx="2126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… your friends are here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957682" y="1743995"/>
            <a:ext cx="918178" cy="9039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088924" y="2786398"/>
            <a:ext cx="2688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Diana Hsieh</a:t>
            </a:r>
          </a:p>
          <a:p>
            <a:pPr algn="ctr"/>
            <a:r>
              <a:rPr lang="en-US" sz="1600" dirty="0" smtClean="0"/>
              <a:t>#MIT #econ #NYC</a:t>
            </a:r>
            <a:br>
              <a:rPr lang="en-US" sz="1600" dirty="0" smtClean="0"/>
            </a:br>
            <a:r>
              <a:rPr lang="en-US" sz="1400" dirty="0" smtClean="0">
                <a:solidFill>
                  <a:srgbClr val="558ED5"/>
                </a:solidFill>
              </a:rPr>
              <a:t>#m</a:t>
            </a:r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usic #coffee #ramen</a:t>
            </a: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21666" y="1093916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&lt;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2597" y="3618635"/>
            <a:ext cx="2054814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MIT</a:t>
            </a:r>
          </a:p>
          <a:p>
            <a:endParaRPr lang="en-US" sz="1400" dirty="0" smtClean="0"/>
          </a:p>
          <a:p>
            <a:r>
              <a:rPr lang="en-US" dirty="0" smtClean="0"/>
              <a:t>Morgan Stanley</a:t>
            </a:r>
            <a:br>
              <a:rPr lang="en-US" dirty="0" smtClean="0"/>
            </a:br>
            <a:r>
              <a:rPr lang="en-US" dirty="0" smtClean="0"/>
              <a:t>Investment Banker</a:t>
            </a:r>
          </a:p>
          <a:p>
            <a:endParaRPr lang="en-US" sz="1100" dirty="0"/>
          </a:p>
          <a:p>
            <a:r>
              <a:rPr lang="en-US" dirty="0">
                <a:hlinkClick r:id="rId4"/>
              </a:rPr>
              <a:t>d</a:t>
            </a:r>
            <a:r>
              <a:rPr lang="en-US" dirty="0" smtClean="0">
                <a:hlinkClick r:id="rId4"/>
              </a:rPr>
              <a:t>ianasaur@pik.com</a:t>
            </a:r>
            <a:endParaRPr lang="en-US" dirty="0"/>
          </a:p>
          <a:p>
            <a:endParaRPr lang="en-US" sz="1400" dirty="0"/>
          </a:p>
          <a:p>
            <a:r>
              <a:rPr lang="en-US" dirty="0" smtClean="0"/>
              <a:t>407-490-9048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253" y="3754095"/>
            <a:ext cx="444165" cy="4164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301" y="4261001"/>
            <a:ext cx="401518" cy="4015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8474" y="4826990"/>
            <a:ext cx="385749" cy="3857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8449" y="5352927"/>
            <a:ext cx="385773" cy="38577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318102" y="1605918"/>
            <a:ext cx="2689237" cy="93435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This is a closed group for MIT alums, students, and faculty.</a:t>
            </a:r>
            <a:endParaRPr lang="en-US" sz="16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0943" y="1062935"/>
            <a:ext cx="459570" cy="459571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5378305" y="4509943"/>
            <a:ext cx="666843" cy="6564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69734" y="5119963"/>
            <a:ext cx="97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Diana H.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6317779" y="4498744"/>
            <a:ext cx="666843" cy="6564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229388" y="4509943"/>
            <a:ext cx="666843" cy="65649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323185" y="5119963"/>
            <a:ext cx="76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Eric 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09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68" y="0"/>
            <a:ext cx="3266326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88925" y="1007349"/>
            <a:ext cx="2706629" cy="5547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Groups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42219" y="135773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+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07069" y="1014603"/>
            <a:ext cx="363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FFFFFF"/>
                </a:solidFill>
              </a:rPr>
              <a:t>+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49924" y="1123113"/>
            <a:ext cx="548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Edit</a:t>
            </a:r>
            <a:endParaRPr lang="en-US" sz="2000" dirty="0">
              <a:solidFill>
                <a:srgbClr val="FFFFFF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992187"/>
              </p:ext>
            </p:extLst>
          </p:nvPr>
        </p:nvGraphicFramePr>
        <p:xfrm>
          <a:off x="1107068" y="1605917"/>
          <a:ext cx="2688487" cy="4272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8487"/>
              </a:tblGrid>
              <a:tr h="854517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4517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4517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4517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4517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70" y="1819397"/>
            <a:ext cx="781604" cy="47513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772" y="2540269"/>
            <a:ext cx="702202" cy="69711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056" y="0"/>
            <a:ext cx="3266326" cy="68580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303504" y="1014603"/>
            <a:ext cx="2706629" cy="5547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06298" y="1093915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&lt;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06298" y="5323731"/>
            <a:ext cx="2706629" cy="5547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Add Connections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82856" y="1706129"/>
            <a:ext cx="16021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MIT </a:t>
            </a:r>
          </a:p>
          <a:p>
            <a:r>
              <a:rPr lang="en-US" dirty="0" smtClean="0"/>
              <a:t>#College #Tech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082854" y="2569364"/>
            <a:ext cx="170750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Harvard </a:t>
            </a:r>
          </a:p>
          <a:p>
            <a:r>
              <a:rPr lang="en-US" dirty="0" smtClean="0"/>
              <a:t>#College #</a:t>
            </a:r>
            <a:r>
              <a:rPr lang="en-US" dirty="0" err="1" smtClean="0"/>
              <a:t>EasyA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547348" y="1819396"/>
            <a:ext cx="2160546" cy="29396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Group name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35224" y="1062882"/>
            <a:ext cx="161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Add groups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547348" y="2340771"/>
            <a:ext cx="2160546" cy="29396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tags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547348" y="2879385"/>
            <a:ext cx="2160546" cy="1281403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Intro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547348" y="4496571"/>
            <a:ext cx="2160546" cy="30491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Upload group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pics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62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68" y="0"/>
            <a:ext cx="326632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27816" y="135773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+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89101" y="1014603"/>
            <a:ext cx="2706629" cy="5547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91895" y="1093915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&lt;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91895" y="5323731"/>
            <a:ext cx="2706629" cy="55477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Cancel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32945" y="1819396"/>
            <a:ext cx="2160546" cy="29396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Group name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20821" y="1062882"/>
            <a:ext cx="161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Add groups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332945" y="2340771"/>
            <a:ext cx="2160546" cy="29396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tags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332945" y="2879385"/>
            <a:ext cx="2160546" cy="1281403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Intro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332945" y="4496571"/>
            <a:ext cx="2160546" cy="30491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Upload group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pics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88308" y="4496570"/>
            <a:ext cx="2706629" cy="8271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Select from Address Book</a:t>
            </a:r>
          </a:p>
          <a:p>
            <a:pPr algn="ctr"/>
            <a:endParaRPr lang="en-US" sz="800" dirty="0" smtClean="0">
              <a:solidFill>
                <a:srgbClr val="FFFFFF"/>
              </a:solidFill>
            </a:endParaRP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Select from FB Friends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642219" y="135773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+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056" y="0"/>
            <a:ext cx="3266326" cy="6858000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5303504" y="1014603"/>
            <a:ext cx="2706629" cy="5547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06298" y="1093915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&lt;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306298" y="5323731"/>
            <a:ext cx="2706629" cy="5547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Submit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99819" y="1075129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MIT</a:t>
            </a:r>
            <a:endParaRPr lang="en-US" sz="2400" dirty="0">
              <a:solidFill>
                <a:srgbClr val="FFFFFF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034817"/>
              </p:ext>
            </p:extLst>
          </p:nvPr>
        </p:nvGraphicFramePr>
        <p:xfrm>
          <a:off x="5304106" y="1623251"/>
          <a:ext cx="2682732" cy="525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244"/>
                <a:gridCol w="894244"/>
                <a:gridCol w="894244"/>
              </a:tblGrid>
              <a:tr h="525324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590" y="1692282"/>
            <a:ext cx="367549" cy="36754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221" y="1652144"/>
            <a:ext cx="455835" cy="4558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544" y="1692282"/>
            <a:ext cx="409377" cy="409377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5542588" y="3159091"/>
            <a:ext cx="2160546" cy="29396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Date/ Time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5536259" y="3597629"/>
            <a:ext cx="2160546" cy="76498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Event Name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5561946" y="4535131"/>
            <a:ext cx="2160546" cy="34864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RSVP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509" y="4535131"/>
            <a:ext cx="376240" cy="34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6642219" y="135773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+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056" y="0"/>
            <a:ext cx="3266326" cy="6858000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5303504" y="1014603"/>
            <a:ext cx="2706629" cy="5547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06298" y="1093915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&lt;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306298" y="5323731"/>
            <a:ext cx="2706629" cy="5547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Submit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99819" y="1075129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MIT</a:t>
            </a:r>
            <a:endParaRPr lang="en-US" sz="2400" dirty="0">
              <a:solidFill>
                <a:srgbClr val="FFFFFF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626223"/>
              </p:ext>
            </p:extLst>
          </p:nvPr>
        </p:nvGraphicFramePr>
        <p:xfrm>
          <a:off x="5304106" y="1614837"/>
          <a:ext cx="2682732" cy="525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244"/>
                <a:gridCol w="894244"/>
                <a:gridCol w="894244"/>
              </a:tblGrid>
              <a:tr h="525324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590" y="1683867"/>
            <a:ext cx="367549" cy="36754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221" y="1643729"/>
            <a:ext cx="455835" cy="4558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544" y="1683868"/>
            <a:ext cx="409377" cy="409377"/>
          </a:xfrm>
          <a:prstGeom prst="rect">
            <a:avLst/>
          </a:prstGeom>
        </p:spPr>
      </p:pic>
      <p:sp>
        <p:nvSpPr>
          <p:cNvPr id="64" name="Rounded Rectangle 63"/>
          <p:cNvSpPr/>
          <p:nvPr/>
        </p:nvSpPr>
        <p:spPr>
          <a:xfrm>
            <a:off x="5536259" y="2407861"/>
            <a:ext cx="2160546" cy="252645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Announcement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32280" y="138179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+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17" y="24059"/>
            <a:ext cx="3266326" cy="68580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093565" y="1038661"/>
            <a:ext cx="2706629" cy="5547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96359" y="1117973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&lt;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096357" y="5347789"/>
            <a:ext cx="2706629" cy="5547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Submit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89880" y="1099186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MIT</a:t>
            </a:r>
            <a:endParaRPr lang="en-US" sz="2400" dirty="0">
              <a:solidFill>
                <a:srgbClr val="FFFFFF"/>
              </a:solidFill>
            </a:endParaRPr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35258"/>
              </p:ext>
            </p:extLst>
          </p:nvPr>
        </p:nvGraphicFramePr>
        <p:xfrm>
          <a:off x="1094167" y="1633509"/>
          <a:ext cx="2682732" cy="525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244"/>
                <a:gridCol w="894244"/>
                <a:gridCol w="894244"/>
              </a:tblGrid>
              <a:tr h="525324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651" y="1702539"/>
            <a:ext cx="367549" cy="36754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282" y="1662400"/>
            <a:ext cx="455835" cy="45583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605" y="1702540"/>
            <a:ext cx="409377" cy="409377"/>
          </a:xfrm>
          <a:prstGeom prst="rect">
            <a:avLst/>
          </a:prstGeom>
        </p:spPr>
      </p:pic>
      <p:sp>
        <p:nvSpPr>
          <p:cNvPr id="56" name="Rounded Rectangle 55"/>
          <p:cNvSpPr/>
          <p:nvPr/>
        </p:nvSpPr>
        <p:spPr>
          <a:xfrm>
            <a:off x="1326320" y="2380252"/>
            <a:ext cx="2160546" cy="574173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Question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326320" y="3437580"/>
            <a:ext cx="2160546" cy="32675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Option 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326320" y="3916735"/>
            <a:ext cx="2160546" cy="32675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Option 2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326320" y="4409695"/>
            <a:ext cx="2160546" cy="326755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Option 3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037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68" y="0"/>
            <a:ext cx="3266326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88925" y="1007349"/>
            <a:ext cx="2706629" cy="5547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Groups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07069" y="1014603"/>
            <a:ext cx="363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FFFFFF"/>
                </a:solidFill>
              </a:rPr>
              <a:t>+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49924" y="1123113"/>
            <a:ext cx="548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Edit</a:t>
            </a:r>
            <a:endParaRPr lang="en-US" sz="2000" dirty="0">
              <a:solidFill>
                <a:srgbClr val="FFFFFF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904257"/>
              </p:ext>
            </p:extLst>
          </p:nvPr>
        </p:nvGraphicFramePr>
        <p:xfrm>
          <a:off x="1107068" y="1605917"/>
          <a:ext cx="2688487" cy="4272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8487"/>
              </a:tblGrid>
              <a:tr h="854517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4517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4517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4517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4517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70" y="1819397"/>
            <a:ext cx="781604" cy="47513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772" y="2540269"/>
            <a:ext cx="702202" cy="6971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82856" y="1706129"/>
            <a:ext cx="16021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MIT </a:t>
            </a:r>
          </a:p>
          <a:p>
            <a:r>
              <a:rPr lang="en-US" dirty="0" smtClean="0"/>
              <a:t>#College #Tech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082854" y="2569364"/>
            <a:ext cx="170750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Harvard </a:t>
            </a:r>
          </a:p>
          <a:p>
            <a:r>
              <a:rPr lang="en-US" dirty="0" smtClean="0"/>
              <a:t>#College #</a:t>
            </a:r>
            <a:r>
              <a:rPr lang="en-US" dirty="0" err="1" smtClean="0"/>
              <a:t>EasyA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571" y="-16167"/>
            <a:ext cx="3266326" cy="6858000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5518330" y="991183"/>
            <a:ext cx="2706629" cy="5547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Connections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536472" y="998436"/>
            <a:ext cx="363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FFFFFF"/>
                </a:solidFill>
              </a:rPr>
              <a:t>+</a:t>
            </a:r>
          </a:p>
        </p:txBody>
      </p:sp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635530"/>
              </p:ext>
            </p:extLst>
          </p:nvPr>
        </p:nvGraphicFramePr>
        <p:xfrm>
          <a:off x="5521873" y="2179792"/>
          <a:ext cx="2688487" cy="3682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8487"/>
              </a:tblGrid>
              <a:tr h="73650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50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50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50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650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5" name="Rectangle 54"/>
          <p:cNvSpPr/>
          <p:nvPr/>
        </p:nvSpPr>
        <p:spPr>
          <a:xfrm>
            <a:off x="5518330" y="1582407"/>
            <a:ext cx="2689237" cy="510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5793460" y="1675365"/>
            <a:ext cx="2160546" cy="29396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Search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5626463" y="2244258"/>
            <a:ext cx="598530" cy="5985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626463" y="2980629"/>
            <a:ext cx="598530" cy="5985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626463" y="3731597"/>
            <a:ext cx="598530" cy="5985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283385" y="2244258"/>
            <a:ext cx="14029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Eric Chang </a:t>
            </a:r>
          </a:p>
          <a:p>
            <a:r>
              <a:rPr lang="en-US" sz="1600" dirty="0" smtClean="0"/>
              <a:t>#</a:t>
            </a:r>
            <a:r>
              <a:rPr lang="en-US" sz="1600" dirty="0" err="1" smtClean="0"/>
              <a:t>cs</a:t>
            </a:r>
            <a:r>
              <a:rPr lang="en-US" sz="1600" dirty="0" smtClean="0"/>
              <a:t> #</a:t>
            </a:r>
            <a:r>
              <a:rPr lang="en-US" sz="1600" dirty="0" err="1" smtClean="0"/>
              <a:t>microsoft</a:t>
            </a:r>
            <a:endParaRPr lang="en-US" sz="1600" dirty="0"/>
          </a:p>
        </p:txBody>
      </p:sp>
      <p:sp>
        <p:nvSpPr>
          <p:cNvPr id="62" name="TextBox 61"/>
          <p:cNvSpPr txBox="1"/>
          <p:nvPr/>
        </p:nvSpPr>
        <p:spPr>
          <a:xfrm>
            <a:off x="6314097" y="2963645"/>
            <a:ext cx="12974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Diana Hsieh</a:t>
            </a:r>
          </a:p>
          <a:p>
            <a:r>
              <a:rPr lang="en-US" sz="1600" dirty="0" smtClean="0"/>
              <a:t>#econ #NYC</a:t>
            </a:r>
            <a:endParaRPr lang="en-US" sz="1600" dirty="0"/>
          </a:p>
        </p:txBody>
      </p:sp>
      <p:sp>
        <p:nvSpPr>
          <p:cNvPr id="63" name="TextBox 62"/>
          <p:cNvSpPr txBox="1"/>
          <p:nvPr/>
        </p:nvSpPr>
        <p:spPr>
          <a:xfrm>
            <a:off x="6314097" y="3714613"/>
            <a:ext cx="13615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Wanni</a:t>
            </a:r>
            <a:r>
              <a:rPr lang="en-US" dirty="0" smtClean="0"/>
              <a:t> Tsai</a:t>
            </a:r>
          </a:p>
          <a:p>
            <a:r>
              <a:rPr lang="en-US" sz="1600" dirty="0" smtClean="0"/>
              <a:t>#</a:t>
            </a:r>
            <a:r>
              <a:rPr lang="en-US" sz="1600" dirty="0" err="1" smtClean="0"/>
              <a:t>mechE</a:t>
            </a:r>
            <a:r>
              <a:rPr lang="en-US" sz="1600" dirty="0" smtClean="0"/>
              <a:t> #tech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07255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8" y="0"/>
            <a:ext cx="3266326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95" y="0"/>
            <a:ext cx="3266326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25414" y="1007349"/>
            <a:ext cx="2706629" cy="484828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778930"/>
              </p:ext>
            </p:extLst>
          </p:nvPr>
        </p:nvGraphicFramePr>
        <p:xfrm>
          <a:off x="1043554" y="2452667"/>
          <a:ext cx="1335172" cy="51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172"/>
              </a:tblGrid>
              <a:tr h="512304">
                <a:tc>
                  <a:txBody>
                    <a:bodyPr/>
                    <a:lstStyle/>
                    <a:p>
                      <a:pPr algn="l"/>
                      <a:r>
                        <a:rPr lang="en-US" sz="1900" dirty="0" smtClean="0"/>
                        <a:t>Log In</a:t>
                      </a:r>
                      <a:endParaRPr lang="en-US" sz="19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469307" y="3124233"/>
            <a:ext cx="2262734" cy="4233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Email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469307" y="3547612"/>
            <a:ext cx="2262734" cy="4233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Password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378726" y="4014245"/>
            <a:ext cx="1353314" cy="4129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 smtClean="0"/>
              <a:t>Submit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25414" y="5456693"/>
            <a:ext cx="998629" cy="3989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Back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 descr="photo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174" y="1007348"/>
            <a:ext cx="2731428" cy="48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75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68" y="0"/>
            <a:ext cx="3266326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88925" y="1007349"/>
            <a:ext cx="2706629" cy="5547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Groups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42219" y="135773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+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07069" y="1014603"/>
            <a:ext cx="363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FFFFFF"/>
                </a:solidFill>
              </a:rPr>
              <a:t>+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49924" y="1123113"/>
            <a:ext cx="548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Edit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056" y="0"/>
            <a:ext cx="3266326" cy="68580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303504" y="1014603"/>
            <a:ext cx="2706629" cy="5547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06298" y="1093915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&lt;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710" y="2569365"/>
            <a:ext cx="2715325" cy="173741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306298" y="5323731"/>
            <a:ext cx="2706629" cy="5547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View Connections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30564" y="4394375"/>
            <a:ext cx="2452511" cy="8467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297601" y="4394375"/>
            <a:ext cx="74570" cy="84675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949552" y="4394375"/>
            <a:ext cx="74570" cy="846756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299819" y="1075129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MIT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18102" y="1605918"/>
            <a:ext cx="2689237" cy="93435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This is a closed group for MIT alums, students, and faculty.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791829" y="3976896"/>
            <a:ext cx="2282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#</a:t>
            </a:r>
            <a:r>
              <a:rPr lang="en-US" sz="1600" dirty="0">
                <a:solidFill>
                  <a:schemeClr val="bg1"/>
                </a:solidFill>
              </a:rPr>
              <a:t>t</a:t>
            </a:r>
            <a:r>
              <a:rPr lang="en-US" sz="1600" dirty="0" smtClean="0">
                <a:solidFill>
                  <a:schemeClr val="bg1"/>
                </a:solidFill>
              </a:rPr>
              <a:t>ech #research #science 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91831" y="4394375"/>
            <a:ext cx="2282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April 20</a:t>
            </a:r>
            <a:r>
              <a:rPr lang="en-US" sz="1400" baseline="30000" dirty="0" smtClean="0">
                <a:solidFill>
                  <a:schemeClr val="bg1"/>
                </a:solidFill>
              </a:rPr>
              <a:t>th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MIT 100k Accelerator Pitch 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760" y="4626202"/>
            <a:ext cx="367549" cy="3675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897707" y="4993751"/>
            <a:ext cx="1985366" cy="24738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RSVP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943" y="1062935"/>
            <a:ext cx="459570" cy="459571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791676"/>
              </p:ext>
            </p:extLst>
          </p:nvPr>
        </p:nvGraphicFramePr>
        <p:xfrm>
          <a:off x="1110384" y="1605917"/>
          <a:ext cx="2688488" cy="427258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44244"/>
                <a:gridCol w="1344244"/>
              </a:tblGrid>
              <a:tr h="1424195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</a:tr>
              <a:tr h="1424195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</a:tr>
              <a:tr h="1424195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405" y="1605917"/>
            <a:ext cx="1299185" cy="13811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6208" y="1603077"/>
            <a:ext cx="1365072" cy="13839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6208" y="3041655"/>
            <a:ext cx="1285204" cy="13527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8924" y="3045626"/>
            <a:ext cx="1306664" cy="134875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46208" y="1605918"/>
            <a:ext cx="1365072" cy="3077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Technology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10384" y="1600898"/>
            <a:ext cx="1285204" cy="3077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MIT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88925" y="3041657"/>
            <a:ext cx="1285204" cy="3077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Consulting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46208" y="3031965"/>
            <a:ext cx="1349346" cy="3077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Harvard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101" y="4502966"/>
            <a:ext cx="1289028" cy="128902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85101" y="4521001"/>
            <a:ext cx="1285204" cy="3077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Programming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Plus 21"/>
          <p:cNvSpPr/>
          <p:nvPr/>
        </p:nvSpPr>
        <p:spPr>
          <a:xfrm>
            <a:off x="2721221" y="4828778"/>
            <a:ext cx="739614" cy="655909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5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8" y="0"/>
            <a:ext cx="3266326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95" y="0"/>
            <a:ext cx="3266326" cy="6858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26177" y="1023029"/>
            <a:ext cx="2706629" cy="48482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361347" y="4032521"/>
            <a:ext cx="1353314" cy="4129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 smtClean="0"/>
              <a:t>Submit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11579" y="5472373"/>
            <a:ext cx="998629" cy="3989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Back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516637"/>
              </p:ext>
            </p:extLst>
          </p:nvPr>
        </p:nvGraphicFramePr>
        <p:xfrm>
          <a:off x="2379489" y="2468347"/>
          <a:ext cx="1335172" cy="51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172"/>
              </a:tblGrid>
              <a:tr h="512304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Sign</a:t>
                      </a:r>
                      <a:r>
                        <a:rPr lang="en-US" sz="1900" baseline="0" dirty="0" smtClean="0"/>
                        <a:t> Up</a:t>
                      </a:r>
                      <a:endParaRPr lang="en-US" sz="1900" dirty="0"/>
                    </a:p>
                  </a:txBody>
                  <a:tcPr anchor="ctr">
                    <a:solidFill>
                      <a:srgbClr val="1F497D"/>
                    </a:solidFill>
                  </a:tcPr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1451927" y="3563292"/>
            <a:ext cx="2262734" cy="4233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Phone Number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451927" y="3139913"/>
            <a:ext cx="1126676" cy="4233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USA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587985" y="3139913"/>
            <a:ext cx="1126676" cy="4233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China</a:t>
            </a:r>
            <a:endParaRPr lang="en-US" dirty="0"/>
          </a:p>
        </p:txBody>
      </p:sp>
      <p:pic>
        <p:nvPicPr>
          <p:cNvPr id="26" name="Picture 25" descr="photo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39" y="1036117"/>
            <a:ext cx="2671051" cy="483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3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8" y="0"/>
            <a:ext cx="3266326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95" y="0"/>
            <a:ext cx="3266326" cy="6858000"/>
          </a:xfrm>
          <a:prstGeom prst="rect">
            <a:avLst/>
          </a:prstGeom>
        </p:spPr>
      </p:pic>
      <p:pic>
        <p:nvPicPr>
          <p:cNvPr id="4" name="Picture 3" descr="photo 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75" y="1023029"/>
            <a:ext cx="2724108" cy="483529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20754" y="1023029"/>
            <a:ext cx="2706629" cy="48482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355924" y="4032521"/>
            <a:ext cx="1353314" cy="4129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06156" y="5472373"/>
            <a:ext cx="998629" cy="3989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Back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634057"/>
              </p:ext>
            </p:extLst>
          </p:nvPr>
        </p:nvGraphicFramePr>
        <p:xfrm>
          <a:off x="1006157" y="1023029"/>
          <a:ext cx="2721226" cy="51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1226"/>
              </a:tblGrid>
              <a:tr h="512304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Verification</a:t>
                      </a:r>
                      <a:endParaRPr lang="en-US" sz="1900" dirty="0"/>
                    </a:p>
                  </a:txBody>
                  <a:tcPr anchor="ctr">
                    <a:solidFill>
                      <a:srgbClr val="1F497D"/>
                    </a:solidFill>
                  </a:tcPr>
                </a:tc>
              </a:tr>
            </a:tbl>
          </a:graphicData>
        </a:graphic>
      </p:graphicFrame>
      <p:sp>
        <p:nvSpPr>
          <p:cNvPr id="27" name="Rectangle 26"/>
          <p:cNvSpPr/>
          <p:nvPr/>
        </p:nvSpPr>
        <p:spPr>
          <a:xfrm>
            <a:off x="1446504" y="3563292"/>
            <a:ext cx="2262734" cy="4233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x</a:t>
            </a:r>
            <a:r>
              <a:rPr lang="en-US" dirty="0" smtClean="0"/>
              <a:t>xx-xxx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446504" y="3139913"/>
            <a:ext cx="2262734" cy="4233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Enter the SSM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419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8" y="0"/>
            <a:ext cx="3266326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95" y="0"/>
            <a:ext cx="3266326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40137" y="1023029"/>
            <a:ext cx="2706629" cy="484828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393450" y="4633002"/>
            <a:ext cx="1353314" cy="4129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 smtClean="0"/>
              <a:t>Submit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028458"/>
              </p:ext>
            </p:extLst>
          </p:nvPr>
        </p:nvGraphicFramePr>
        <p:xfrm>
          <a:off x="1024458" y="1023029"/>
          <a:ext cx="2724771" cy="51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771"/>
              </a:tblGrid>
              <a:tr h="512304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/>
                        <a:t>Setting Password</a:t>
                      </a:r>
                      <a:endParaRPr lang="en-US" sz="1900" dirty="0"/>
                    </a:p>
                  </a:txBody>
                  <a:tcPr anchor="ctr">
                    <a:solidFill>
                      <a:srgbClr val="1F497D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465887" y="3563292"/>
            <a:ext cx="2262734" cy="4233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Re-enter Password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465887" y="3139913"/>
            <a:ext cx="2262734" cy="4233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Enter Password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465889" y="3986671"/>
            <a:ext cx="229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By tapping submit to create an account, I agree to the terms of service and privacy policy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40137" y="5472373"/>
            <a:ext cx="998629" cy="3989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Back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photo 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75" y="1023029"/>
            <a:ext cx="2621648" cy="48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70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8" y="0"/>
            <a:ext cx="3266326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95" y="0"/>
            <a:ext cx="3266326" cy="6858000"/>
          </a:xfrm>
          <a:prstGeom prst="rect">
            <a:avLst/>
          </a:prstGeom>
        </p:spPr>
      </p:pic>
      <p:pic>
        <p:nvPicPr>
          <p:cNvPr id="4" name="Picture 3" descr="photo 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72" y="1023029"/>
            <a:ext cx="2731427" cy="484828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15717" y="1007350"/>
            <a:ext cx="2728033" cy="4558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Explore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705" y="5328961"/>
            <a:ext cx="346812" cy="346812"/>
          </a:xfrm>
          <a:prstGeom prst="rect">
            <a:avLst/>
          </a:prstGeom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985419"/>
              </p:ext>
            </p:extLst>
          </p:nvPr>
        </p:nvGraphicFramePr>
        <p:xfrm>
          <a:off x="1006401" y="5233304"/>
          <a:ext cx="2728031" cy="649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06"/>
                <a:gridCol w="542382"/>
                <a:gridCol w="591297"/>
                <a:gridCol w="471630"/>
                <a:gridCol w="577116"/>
              </a:tblGrid>
              <a:tr h="64990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Explore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Groups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Contacts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Settings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106" y="5382128"/>
            <a:ext cx="399432" cy="2995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1467" y="5278703"/>
            <a:ext cx="412381" cy="4179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052" y="5290372"/>
            <a:ext cx="428398" cy="42839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26213" y="1463247"/>
            <a:ext cx="2706629" cy="37778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15719" y="1463247"/>
            <a:ext cx="1368312" cy="4233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Popular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393412" y="1463247"/>
            <a:ext cx="1339429" cy="423379"/>
          </a:xfrm>
          <a:prstGeom prst="rect">
            <a:avLst/>
          </a:prstGeom>
          <a:solidFill>
            <a:srgbClr val="C6D9F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8581" y="1950557"/>
            <a:ext cx="362886" cy="3628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/>
          <a:srcRect l="31668" t="26126" r="31423" b="26280"/>
          <a:stretch/>
        </p:blipFill>
        <p:spPr>
          <a:xfrm>
            <a:off x="2552061" y="1955190"/>
            <a:ext cx="294666" cy="3947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1689" y="1955190"/>
            <a:ext cx="434610" cy="37957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7491" y="1950557"/>
            <a:ext cx="399432" cy="39943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242583"/>
              </p:ext>
            </p:extLst>
          </p:nvPr>
        </p:nvGraphicFramePr>
        <p:xfrm>
          <a:off x="1016149" y="1902041"/>
          <a:ext cx="2728032" cy="4845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008"/>
                <a:gridCol w="682008"/>
                <a:gridCol w="682008"/>
                <a:gridCol w="682008"/>
              </a:tblGrid>
              <a:tr h="4845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1998" y="5299022"/>
            <a:ext cx="389809" cy="3898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44101" y="5656763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Request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89467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8" y="0"/>
            <a:ext cx="3266326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95" y="0"/>
            <a:ext cx="3266326" cy="6858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26213" y="1463247"/>
            <a:ext cx="2706629" cy="37778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photo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10" y="1019117"/>
            <a:ext cx="2749508" cy="48803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/>
          <a:srcRect b="13378"/>
          <a:stretch/>
        </p:blipFill>
        <p:spPr>
          <a:xfrm>
            <a:off x="986797" y="2063263"/>
            <a:ext cx="1299185" cy="80277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108" y="3297835"/>
            <a:ext cx="1272874" cy="83554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85836" y="2990057"/>
            <a:ext cx="2747005" cy="3077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Consulting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36" y="4549829"/>
            <a:ext cx="1300145" cy="67699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89437" y="4253392"/>
            <a:ext cx="2743403" cy="3077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Programming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89438" y="1851597"/>
            <a:ext cx="2743404" cy="3077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MIT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15717" y="1007350"/>
            <a:ext cx="2728033" cy="4558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Groups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0705" y="5328961"/>
            <a:ext cx="346812" cy="34681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218685"/>
              </p:ext>
            </p:extLst>
          </p:nvPr>
        </p:nvGraphicFramePr>
        <p:xfrm>
          <a:off x="1006401" y="5233304"/>
          <a:ext cx="2728031" cy="649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06"/>
                <a:gridCol w="542382"/>
                <a:gridCol w="591297"/>
                <a:gridCol w="471630"/>
                <a:gridCol w="577116"/>
              </a:tblGrid>
              <a:tr h="64990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Explore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Groups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Contacts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Settings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106" y="5382128"/>
            <a:ext cx="399432" cy="29957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1467" y="5278703"/>
            <a:ext cx="412381" cy="41792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6052" y="5290372"/>
            <a:ext cx="428398" cy="42839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1998" y="5299022"/>
            <a:ext cx="389809" cy="38980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644101" y="5656763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mtClean="0"/>
              <a:t>Request</a:t>
            </a:r>
            <a:endParaRPr lang="en-US" sz="900" dirty="0"/>
          </a:p>
        </p:txBody>
      </p:sp>
      <p:sp>
        <p:nvSpPr>
          <p:cNvPr id="3" name="Rectangle 2"/>
          <p:cNvSpPr/>
          <p:nvPr/>
        </p:nvSpPr>
        <p:spPr>
          <a:xfrm>
            <a:off x="1006400" y="1463247"/>
            <a:ext cx="2737349" cy="388351"/>
          </a:xfrm>
          <a:prstGeom prst="rect">
            <a:avLst/>
          </a:prstGeom>
          <a:solidFill>
            <a:schemeClr val="bg1">
              <a:lumMod val="6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283578" y="1486642"/>
            <a:ext cx="2160546" cy="29396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search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4642" y="2272262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65 newbies</a:t>
            </a:r>
            <a:br>
              <a:rPr lang="en-US" sz="1400" dirty="0" smtClean="0"/>
            </a:br>
            <a:r>
              <a:rPr lang="en-US" sz="1400" dirty="0" smtClean="0"/>
              <a:t># MIT # College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2294196" y="3474018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23 newbies</a:t>
            </a:r>
            <a:br>
              <a:rPr lang="en-US" sz="1400" dirty="0" smtClean="0"/>
            </a:br>
            <a:r>
              <a:rPr lang="en-US" sz="1400" dirty="0" smtClean="0"/>
              <a:t># MIT # College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1012470" y="100563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+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46331" y="1090297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Edit</a:t>
            </a: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34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58" y="0"/>
            <a:ext cx="3266326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295" y="0"/>
            <a:ext cx="3266326" cy="6858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26213" y="1463247"/>
            <a:ext cx="2706629" cy="37778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015717" y="1007350"/>
            <a:ext cx="2728033" cy="4558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000000"/>
                </a:solidFill>
              </a:rPr>
              <a:t>&lt; Groups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05" y="5328961"/>
            <a:ext cx="346812" cy="34681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863686"/>
              </p:ext>
            </p:extLst>
          </p:nvPr>
        </p:nvGraphicFramePr>
        <p:xfrm>
          <a:off x="1006401" y="5233304"/>
          <a:ext cx="2728031" cy="649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606"/>
                <a:gridCol w="542382"/>
                <a:gridCol w="591297"/>
                <a:gridCol w="471630"/>
                <a:gridCol w="577116"/>
              </a:tblGrid>
              <a:tr h="64990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Explore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Groups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Contacts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rgbClr val="000000"/>
                          </a:solidFill>
                        </a:rPr>
                        <a:t>Settings</a:t>
                      </a:r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106" y="5382128"/>
            <a:ext cx="399432" cy="29957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467" y="5278703"/>
            <a:ext cx="412381" cy="41792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052" y="5290372"/>
            <a:ext cx="428398" cy="42839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98" y="5299022"/>
            <a:ext cx="389809" cy="38980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644101" y="5656763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mtClean="0"/>
              <a:t>Request</a:t>
            </a:r>
            <a:endParaRPr lang="en-US" sz="900" dirty="0"/>
          </a:p>
        </p:txBody>
      </p:sp>
      <p:pic>
        <p:nvPicPr>
          <p:cNvPr id="6" name="Picture 5" descr="photo 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802" y="1007350"/>
            <a:ext cx="2762544" cy="490351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362074" y="122971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+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573" y="1803095"/>
            <a:ext cx="2715325" cy="173741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025781" y="4579657"/>
            <a:ext cx="2706629" cy="5547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FFFFFF"/>
                </a:solidFill>
              </a:rPr>
              <a:t>1243 Members</a:t>
            </a:r>
            <a:br>
              <a:rPr lang="en-US" sz="1400" dirty="0" smtClean="0">
                <a:solidFill>
                  <a:srgbClr val="FFFFFF"/>
                </a:solidFill>
              </a:rPr>
            </a:br>
            <a:r>
              <a:rPr lang="en-US" sz="1400" dirty="0" smtClean="0">
                <a:solidFill>
                  <a:srgbClr val="FFFFFF"/>
                </a:solidFill>
              </a:rPr>
              <a:t>42 Connections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141536" y="3670563"/>
            <a:ext cx="2452511" cy="81470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08573" y="3669568"/>
            <a:ext cx="72533" cy="8157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674450" y="3669568"/>
            <a:ext cx="69300" cy="815699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17741" y="1477898"/>
            <a:ext cx="2720793" cy="30251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MIT</a:t>
            </a:r>
            <a:endParaRPr 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1499692" y="3210626"/>
            <a:ext cx="2282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#</a:t>
            </a:r>
            <a:r>
              <a:rPr lang="en-US" sz="1600" dirty="0">
                <a:solidFill>
                  <a:schemeClr val="bg1"/>
                </a:solidFill>
              </a:rPr>
              <a:t>t</a:t>
            </a:r>
            <a:r>
              <a:rPr lang="en-US" sz="1600" dirty="0" smtClean="0">
                <a:solidFill>
                  <a:schemeClr val="bg1"/>
                </a:solidFill>
              </a:rPr>
              <a:t>ech #research #science 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30667" y="3771443"/>
            <a:ext cx="2282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April 20</a:t>
            </a:r>
            <a:r>
              <a:rPr lang="en-US" sz="1200" baseline="30000" dirty="0" smtClean="0">
                <a:solidFill>
                  <a:schemeClr val="bg1"/>
                </a:solidFill>
              </a:rPr>
              <a:t>th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MIT 100k Accelerator Pitch 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732" y="3903896"/>
            <a:ext cx="367549" cy="36754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601165" y="4271445"/>
            <a:ext cx="1985366" cy="21382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RSVP</a:t>
            </a:r>
            <a:endParaRPr lang="en-US" sz="12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74544" y="1088661"/>
            <a:ext cx="305824" cy="305825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2831170" y="4579656"/>
            <a:ext cx="903201" cy="55477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View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021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638</Words>
  <Application>Microsoft Macintosh PowerPoint</Application>
  <PresentationFormat>On-screen Show (4:3)</PresentationFormat>
  <Paragraphs>343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PiK UI Draft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Junk Yard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PiK UI Draft</dc:title>
  <dc:creator>Wan-Ni Tsai</dc:creator>
  <cp:lastModifiedBy>Wan-Ni Tsai</cp:lastModifiedBy>
  <cp:revision>59</cp:revision>
  <dcterms:created xsi:type="dcterms:W3CDTF">2014-04-10T00:53:18Z</dcterms:created>
  <dcterms:modified xsi:type="dcterms:W3CDTF">2014-04-30T02:38:27Z</dcterms:modified>
</cp:coreProperties>
</file>